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77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4" r:id="rId17"/>
    <p:sldId id="275" r:id="rId18"/>
    <p:sldId id="27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927BD3-C4C6-4311-8C9A-0547DAF682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CB6C0236-5364-4AA0-9EC9-FBE887C510F7}">
      <dgm:prSet/>
      <dgm:spPr/>
      <dgm:t>
        <a:bodyPr/>
        <a:lstStyle/>
        <a:p>
          <a:pPr rtl="0"/>
          <a:r>
            <a:rPr lang="pt-BR" b="0" i="0" dirty="0" smtClean="0"/>
            <a:t>I - Nomeação; (revogado) II - Promoção; (revogado) III - Transferência; (revogado) IV - Acesso; (revogado) V - readmissão; (revogado) VI - reintegração; VII - reversão; VIII - aproveitamento</a:t>
          </a:r>
          <a:endParaRPr lang="pt-BR" dirty="0"/>
        </a:p>
      </dgm:t>
    </dgm:pt>
    <dgm:pt modelId="{178487F2-8437-4D45-A4DE-90B9CA3A6D84}" type="parTrans" cxnId="{81D7AA0F-0744-4E1A-A64E-166384FE988F}">
      <dgm:prSet/>
      <dgm:spPr/>
      <dgm:t>
        <a:bodyPr/>
        <a:lstStyle/>
        <a:p>
          <a:endParaRPr lang="pt-BR"/>
        </a:p>
      </dgm:t>
    </dgm:pt>
    <dgm:pt modelId="{4B9B9842-CC75-458F-9778-B84FD5822130}" type="sibTrans" cxnId="{81D7AA0F-0744-4E1A-A64E-166384FE988F}">
      <dgm:prSet/>
      <dgm:spPr/>
      <dgm:t>
        <a:bodyPr/>
        <a:lstStyle/>
        <a:p>
          <a:endParaRPr lang="pt-BR"/>
        </a:p>
      </dgm:t>
    </dgm:pt>
    <dgm:pt modelId="{6DE93A91-2F8B-4F1B-A5EF-75DF688A4B63}" type="pres">
      <dgm:prSet presAssocID="{16927BD3-C4C6-4311-8C9A-0547DAF682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0D554BF-377F-4CAC-8B76-A335DF8DD464}" type="pres">
      <dgm:prSet presAssocID="{CB6C0236-5364-4AA0-9EC9-FBE887C510F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1D7AA0F-0744-4E1A-A64E-166384FE988F}" srcId="{16927BD3-C4C6-4311-8C9A-0547DAF682F0}" destId="{CB6C0236-5364-4AA0-9EC9-FBE887C510F7}" srcOrd="0" destOrd="0" parTransId="{178487F2-8437-4D45-A4DE-90B9CA3A6D84}" sibTransId="{4B9B9842-CC75-458F-9778-B84FD5822130}"/>
    <dgm:cxn modelId="{3E937A14-2164-408B-95A1-1D117E9D9E72}" type="presOf" srcId="{CB6C0236-5364-4AA0-9EC9-FBE887C510F7}" destId="{70D554BF-377F-4CAC-8B76-A335DF8DD464}" srcOrd="0" destOrd="0" presId="urn:microsoft.com/office/officeart/2005/8/layout/vList2"/>
    <dgm:cxn modelId="{BD1D3CEE-2B8E-4F03-8108-ABBE83E8682C}" type="presOf" srcId="{16927BD3-C4C6-4311-8C9A-0547DAF682F0}" destId="{6DE93A91-2F8B-4F1B-A5EF-75DF688A4B63}" srcOrd="0" destOrd="0" presId="urn:microsoft.com/office/officeart/2005/8/layout/vList2"/>
    <dgm:cxn modelId="{BA6F9083-3D9B-4A0C-BF39-FE2700FDBD3B}" type="presParOf" srcId="{6DE93A91-2F8B-4F1B-A5EF-75DF688A4B63}" destId="{70D554BF-377F-4CAC-8B76-A335DF8DD4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D554BF-377F-4CAC-8B76-A335DF8DD464}">
      <dsp:nvSpPr>
        <dsp:cNvPr id="0" name=""/>
        <dsp:cNvSpPr/>
      </dsp:nvSpPr>
      <dsp:spPr>
        <a:xfrm>
          <a:off x="0" y="192980"/>
          <a:ext cx="8946541" cy="3809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700" b="0" i="0" kern="1200" dirty="0" smtClean="0"/>
            <a:t>I - Nomeação; (revogado) II - Promoção; (revogado) III - Transferência; (revogado) IV - Acesso; (revogado) V - readmissão; (revogado) VI - reintegração; VII - reversão; VIII - aproveitamento</a:t>
          </a:r>
          <a:endParaRPr lang="pt-BR" sz="3700" kern="1200" dirty="0"/>
        </a:p>
      </dsp:txBody>
      <dsp:txXfrm>
        <a:off x="185965" y="378945"/>
        <a:ext cx="8574611" cy="3437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37:32.2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13444 12551,'25'0,"0"25,0-25,-1 0,1 0,25 0,-25 0,24 0,-24 0,25 0,-26 0,1 0,0 0,0 0,0 0,-1 0,26 0,-25 0,0 0,-1 0,26 0,-25 0,0 0,24 0,-24 0,0 0,0 0,-1 0,1 0,0 0,0 0,0 0,0 0,-1 0,1 0,25 0,-25 0,24 0,-24 0,25 0,-26 0,26 0,-25 0,0 0,24 0,-24 0,25 0,-1 0,26 0,-51 0,26 0,-25 0,24 0,1-25,-25 25,149 0,-150 0,26 0,-25 0,24 0,-24 0,0 0,0 0,0 0,-1 0,1 0,0 0,25 0,-26 0,26 0,0-25,49 25,-50 0,-24 0,0 0,25 0,-26 0,26 0,-25 0,0 0,-1 0,26 0,-25 0,25 0,-26 0,1 0,50 0,-51 0,1 0,25 0,-25 0,-1 0,1 0,0 0,0 0,0 0,-1 0,1 0,0 0,0 0,-25 25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38:35.7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16421 13866,'25'0,"-1"0,1 0,0 0,-50 0,0 0,25-25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38:37.6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16470 13841,'50'0,"-25"0,24 0,26 0,24 0,-74 0,24 0,1 0,24 0,-49 0,0 0,49 0,-49 0,25 0,-25 0,24 0,-24 0,0 0,49 0,-24 0,-1 25,-24-25,0 0,25 0,-1 0,1 0,-25 0,24 0,1 0,-25 0,24 0,-24 0,0 0,0 0,0 0,24 0,-24 0,25 0,-26 0,26 0,-25 0,0 0,-1 0,26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38:43.84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18926 13767,'25'0,"0"0,-1 24,26-24,0 25,24-25,25 0,0 0,150 0,-150 0,124 0,-74 0,99 0,-124 0,-25 0,149 0,-223 0,0-25,49 1,-24 24,74 0,-75 0,26 0,24 0,-49 0,24 0,-24 24,-1-24,1 0,-25 0,24 0,1 0,49 0,-49 0,-1 0,100 0,-99 0,-25 0,24 0,-24 0,0 0,0 0,24 0,-24 0,0 0,24 0,-24 25,0-25,0 0,0 0,-25 25,0-50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44:32.43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8210 7491,'25'0,"0"0,0 0,0 0,-1 0,1 0,0 0,0 0,0 0,-1 0,1 0,25 0,-25 0,24 0,-24 0,0 0,0 0,-1 0,1 0,0 0,0 0,0 0,-1 0,1 0,0 0,25 0,-26 0,51 0,-50 0,24 0,1 0,0 0,-26 0,1 0,0 0,49 0,-49 0,25 0,-25 0,24 0,-24 0,25 0,-26 0,1 0,25 0,-25 0,24 0,-24 0,0 0,24 0,-24 0,0 0,49 0,-49 0,0 0,0 0,0 0,0 0,-1 0,1 0,0 0,25 0,-26 25,1-25,0 0,0 0,0 25,-1-25,26 0,-25 0,0 0,-1 0,26 0,-25 0,0 0,-1 0,51 0,-50 0,-1 0,51 0,-50 0,-1 0,1 0,0 0,0 0,0 0,-1 0,1 0,0 0,0 0,0 0,-1 0,26 0,-25 0,0 0,0 0,-1 0,1 0,-25-25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44:38.5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12874 7466,'24'0,"1"0,0 0,0 0,0 0,49 0,0 0,1 0,-50 0,0 0,-1 0,1-25,0 25,0 0,24 0,1 0,-25 0,0 0,24 0,-24 0,25 0,-1 0,1 0,-1 0,26 0,-50 0,49 0,-24 0,-26 0,26 0,24 0,-49 0,0 0,0 0,0 0,-1 0,1-24,0 24,0 0,25 0,-1 0,-24 0,25 0,-26 0,1-25,0 25,0 0,0-25,24 25,1 0,-25 0,24 0,-24 0,0 0,0 0,-1 0,1 0,0 0,0 0,0 25,-1 0,1-25,0 0,0 0,0 0,-1 0,1 0,-25 24,-25-24,1 0,-1 0,0 0,0 0,0 0,1 0,-125 0,74 0,-73 0,-51 0,1 0,-26 0,26 0,74 0,0 0,50 50,-26-50,51 25,-26-25,-49 0,50 0,-1 0,1 0,-100 0,100 25,0-1,49-24,50 0,-1-24,1 24,25 0,-50-25,49 25,-24 0,25 0,49 0,-25-25,26 25,-1-25,0 25,50 0,-124 0,0 0,-1 0,1 0,0 25,0-25,24 0,-24 0,25 0,24 0,-24 0,24 0,-49 0,0 0,0 0,-1 0,26-25,-25 25,0 0,-1 0,26 0,0-25,-1 25,-24 0,0 0,0 0,0 0,-1 0,1 0,0 0,0 0,0 0,-1 0,1 0,0 0,25 0,-26 0,1 0,25 0,24 25,-49-25,0 0,24 0,-24 0,0 0,0 0,0 0,-1 0,1 0,0 0,0 0,0 0,-1 0,1 0,0 0,0 0,0 0,-1 0,1 0,0 0,25 0,-25 0,-1 0,-24 25,25-25,0 0,0 0,-25-25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44:42.80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15801 7516,'24'0,"1"0,0 0,0 25,99-1,-50-24,75 0,-75 0,1 0,-25 0,-26 0,1 0,25 0,-25 0,-1 0,26 0,-25 0,24 0,1 0,0 0,49 0,-50 0,1 0,0 25,24-25,-49 0,49 0,-24 0,-25 0,-1 0,1 0,0 0,0 0,0 0,-1 0,1 0,-25 25,25-25,0 0,0 0,0 0,-1 0,1 0,0 0,-25-50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44:46.0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19100 7516,'24'0,"-24"25,25-25,0 0,0 0,24 0,1 0,-25 0,24 0,26 0,-1 0,26 0,-1 0,-25 0,1 0,24 0,-25 0,1 0,-1 0,0 0,1 0,-1 24,-49-24,49 25,-24-25,0 0,-1 25,1-25,24 25,1-25,24 0,75 0,-75 0,25 0,-50 0,75 0,-50 0,50 0,-50 25,25-25,-49 0,-1 0,1 0,24 0,124 0,-99 0,-25 0,1 0,-26-25,-24 25,24 0,50-25,-50 25,1-25,-26 25,26-25,-26 25,-24 0,0 0,0 0,24-24,1 24,-25-25,0 25,-1 0,1 0,0 0,25-25,-1 25,-24 0,0 0,0 0,-25-25,0 0,-50-24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44:51.4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8334 8359,'25'0,"25"25,-25-25,-1 0,1 25,25-25,-25 0,49 25,-24-25,24 24,0-24,1 0,-1 25,1-25,24 0,0 0,25 0,50 0,24 0,-49 0,-25 0,-25 0,-24 0,24 0,124 0,-124 0,1 0,-26 0,-24 0,24 0,-24 0,24 0,-24 0,24 0,-49 0,25 0,-1-25,1 25,-1 0,26-24,-26 24,1-25,-25 25,0 0,-1 0,-24-25,25 25,0 0,0 0,0 0,-25-25,0-24,0-1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44:57.4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12898 8409,'25'0,"0"0,0 25,0-25,24 0,1 0,-25 24,24-24,1 25,24-25,1 0,49 25,-50 0,125 0,-100-1,50-24,-25 0,223 50,0-50,-198 0,298 0,-249 0,50 0,0 0,99 0,25 0,-49 0,272-74,-372 49,25 0,-49 0,-1 0,-49 1,-25-1,-25 25,-24 0,-26-25,51 0,-51 25,1 0,74-25,0 25,-74 0,-1 0,1 0,-1 0,-24-24,25 24,-25 0,24 0,1 0,-25 0,-1 0,26 0,0 0,-1 0,1 0,-1 0,26 0,-1 0,1 0,-1 24,0-24,1 0,24 0,0 0,-24 0,49 0,-99 0,-1 0,26 0,0 0,24 0,0 0,26 0,123 0,-173 0,24 0,-49 25,24-25,1 0,0 0,24 25,50-25,-25 25,-24-25,-26 25,26-1,-51-24,1 0,0 0,0 0,0 0,-1 0,1 0,0 0,0 0,0 0,0 0,-1 0,1 0,0 0,0 0,0 0,-1 0,1 0,0 0,0 0,0 0,-1 0,1 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45:01.20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25474 8434,'-24'0,"-1"0,0 0,-25 0,26 0,-26 0,-74 0,50 0,-26 0,26 0,-1 24,1-24,0 0,-1 0,-24 0,74 0,-74 25,74-25,0 0,-74 25,74-25,1 0,-51 0,50 0,1 0,-51 0,26 0,-1 0,0 0,1 0,-1 0,0 0,1 0,-1 0,1 0,-1 0,0 0,1 0,-1 0,25 0,-49 0,49 0,0 0,-24 0,24 0,0 0,0 0,1 0,24-25,-25 25,0 0,0 0,0 0,25-25,0 1,0-26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45:05.6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11038 9252,'25'0,"0"0,-1 0,101 50,-51-50,0 0,50 0,50 0,24 0,1 0,-1 0,1 0,24 0,-25 0,1 0,-1 0,-24 0,-50 0,25 0,0 0,74 0,-25-50,26 25,-26 1,75-1,24-25,1 1,273-100,-323 74,0 1,124-1,-273 51,99-1,-24 0,-124 25,24 0,-24 0,198 0,-174 0,-24 0,-1 0,1 0,-25 0,0 0,-1 25,-24 0,25-25,0 24,0 1,0-25,-1 0,1 25,-25 0,50-25,-25 25,-1-25,26 49,-25-24,25-25,-26 25,51-25,49 49,-50-24,-49 0,25-25,49 25,25 0,-25 0,0-25,-49 24,-1-24,1 25,-25-25,25 0,-1 0,50-25,-24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2:45:10.02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20117 9327,'-50'-25,"-24"25,-26 0,1 0,-74 0,73 0,-49 0,1 0,73 0,50 0,1 0,-1 0,0 0,-25 0,1 0,24 0,-25 0,1 0,-1 0,25 0,-74 0,74 0,1 0,-26 0,25 0,-49 0,24 0,25 0,-24 0,-26 0,26 0,24 0,-50 0,51 0,-76 0,1 0,50 0,-1 0,25 0,-24 0,-1 0,25 0,-24 0,-1 0,0-25,1 25,-1 0,0 0,1 0,24 0,0 0,-49 0,49 0,0 0,-49 0,49 0,0 0,0 0,-49 0,49 0,-24 0,24 0,0 0,-25 0,1 0,24 0,0 0,0 0,-49 0,49 0,-24 0,24-25,0 25,-74 0,74 0,-25 0,25 0,-24 0,-26 0,51 0,-26 0,25 0,0 0,1 0,24-25,24 25,1-24,0-1,0 0,0 0,-1 25,-24-25,25 1,0 24,0 0,24-25,26 25,123-50,-49 50,-25 0,25 0,223 0,-273 0,-24 0,-1 0,-24 25,24 0,-49 0,25-1,24-24,0 0,1 25,-1-25,1 25,-26-25,1 0,-25 0,-1 0,51 0,-50 0,24 0,-24 25,-25 0,-50-25,-24 0,49 0,-24 0,-1 0,0 0,26 0,-100 0,99 24,-99-24,49 0,1 0,0 0,-1 0,25 25,-24-25,24 0,1 0,-1 0,25 0,-49 0,49 0,-24 0,24 0,-50 0,26 0,-1 0,25 0,-24 0,-1 0,25 0,-24 0,24 0,-25 0,26 0,-26 0,25 0,0 0,-24 0,-26 0,26 0,24 0,-25 0,25 0,-24 0,24 0,-49 0,24 0,0 0,1 0,-1 25,1 0,-1-25,-49 0,49 0,25 0,1 0,-1 0,0 0,0 0,0 0,1 0,-1 0,0 0,0 0,0 0,-24 0,24 0,0 0,0 0,0 0,1-50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3:04:02.21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15677 8260,'24'0,"1"0,0 0,0 0,0 0,-1 0,1 0,50 0,-1 0,25 0,-24 0,24 0,-25 0,75 0,-74 0,49 0,-25 0,-50 0,1 0,0 0,24 0,-24 0,-1 0,1 0,-1 0,1 0,74 0,-50 0,1 0,-25 25,-1-25,-24 0,0 0,49 0,-49 25,0-25,24 0,51 0,-26 0,-24 24,24-24,-24 0,-1 0,1 0,-1 0,1 0,0 0,-1 0,-24 0,25 0,-25 0,49 0,-24 0,24 0,-49 0,24 0,1 0,49 0,-24 0,-26 0,1 0,-1 0,1 0,0 0,-26 0,26 0,-25 0,0 0,24 0,1 0,-25 0,24 0,26 0,-26 0,-24 0,25 0,-1 0,1 0,0 0,-1 0,-24 0,0 0,0 0,-25-24,-25 24,0 0,0 0,0 0,1 0,-1 0,0 0,0 0,0 0,1 0,-1 0,-25 0,1 0,24 0,-50 0,26 0,-51 0,26 0,24 0,-24 0,-50 0,74 0,1 0,-75 24,0-24,25 0,-75 25,124-25,-74 25,50-25,-1 25,1-25,0 0,-1 0,-24 0,0 0,0 0,-1 0,-197 0,222 0,26 0,-26 0,1 0,-25 0,24 0,1-25,24 25,1 0,24 0,-25 0,25 0,1 0,-1-25,0 25,0 0,-24 0,-1 0,0 0,1 0,-1-25,25 25,0 0,-24 0,24 0,-25 0,26 0,-26 0,25 0,0 0,-24 0,24 0,-25 0,26 0,-26 0,25 0,0 0,1 0,-1 0,0 0,0 0,0 0,25-24,0-1,0 0,0 0,0-24,0 24,0-25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3:04:06.8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15577 8111,'25'0,"0"0,25 0,-1 0,1 0,24 0,25 0,-24 0,24 0,25 0,25 0,149 0,-174 0,-25 0,-25 0,1 0,-26 0,50 0,-24 0,-1 0,1 0,-1 0,75 0,-99 25,-1-25,50 25,1-25,-26 0,0 0,1 0,-1 25,-24-25,24 0,-24 24,-1-24,1 25,25-25,-51 0,26 0,-25 25,24-25,-24 0,50 0,-26 0,1 0,-1 0,-24 0,25 25,-25-25,74 0,-50 0,26 0,-26 0,26 0,-1 0,-49 0,0 0,0 0,0 0,-1 0,1 0,0 0,0 0,0 0,-1 0,-24 25,0-1,0 1,-24-25,-1 0,0 0,0 0,0 0,1 0,-1 0,0 0,0 0,0 0,-24 0,24 0,-25 0,1 0,24 0,0 0,-25 0,1 0,-1 0,-24 0,-1 0,-24 25,0 0,25-25,-26 0,26 0,-1 0,1 0,0 0,-1 25,-24-25,-99 24,-1-24,150 0,-1 0,25 0,-49 0,24 0,0 0,1 0,-1 0,25 0,-49 0,49 0,-24 0,24 0,-25 0,25 0,-24 0,24 0,-49 0,49 0,0 0,-25 0,1-24,24 24,0 0,-24-25,-1 25,25 0,-24 0,24 0,0 0,0 0,0 0,1 0,-1 0,0 0,-25 0,25 0,1 0,-26 0,25 0,0 0,1 0,-1 0,0 0,0 0,0 0,1 0,-1 0,25-25,-25 25,0 0,0 0,1 0,24-25,0 0,49 1,-24 24,25-50,-1 50,75-74,-74 24,124 25,-26-24,26 24,-25 0,-50 0,50 0,-25 25,-25 0,0 0,-24 0,-1 0,100 25,-100-25,1 0,73 25,-48 0,-1-25,0 25,-25-1,1-24,-25 0,-1 0,-24 25,25-25,-26 25,1-25,0 0,25 0,24 0,-49 0,49 25,-49-25,248 0,-248 0,74 0,-74 0,24 0,1 0,0 0,-26 0,1 0,0 0,0 0,24 0,-24 0,0 0,25 0,-26 0,1 0,-25 25,0-1,0-48,-25-26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3:04:56.73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7069 12402,'25'25,"0"0,0 0,0-25,-1 0,51 25,49-1,49 26,-98-50,222 25,-148-25,-25 0,0 0,50 0,0 0,24 0,-24 0,-50 0,74-25,-49 25,198-74,-173 24,0 25,-50 0,24-24,1 24,-50 25,50-50,-25 26,25 24,-25-25,25 25,25 0,-100 0,-24 0,-1 0,1 0,-25 0,49 0,-24 0,98 0,-48 0,-26 0,-24 0,-25 0,24 0,-24 25,0-25,24 24,-24-24,0 0,-25 25,25-25,0 0,-1 25,100 0,-74-25,0 25,-1-25,-24 0,0 0,0 0,-1 0,1 0,0 24,0-24,0 0,-1 0,1 0,0 25,-124-25,74 0,0 0,0 0,-24 0,24 0,0 0,0 0,-24 0,-1 0,1 0,-51-25,-24 25,0 0,-24-24,23 24,1 0,0 0,25 0,25 0,-25 0,-1-25,26 25,0 0,-1-25,1 25,-1 0,26 0,-26 0,26 0,-1 0,0 0,1 0,-1-25,1 25,-1 0,-24 0,-1-25,-148 25,149 0,-1 0,26 0,-1 0,0 0,1 0,-26 0,-49 0,75 0,-26 0,-74 0,100 0,-26 0,1 0,24 0,-49 0,50 0,-1 0,-25 0,26 0,24 0,0 0,-24 0,24 0,-25 0,1 0,-1 25,25-25,0 0,-49 0,49 0,0 0,-74 0,74 0,1 0,-1 0,-25 25,25-25,-24 0,-1 0,1 25,-1-25,-49 25,74-25,-50 0,51 0,-26 0,25 0,-24 24,24-24,25-74,0-50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3:05:00.9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20365 12477,'24'0,"1"0,0 0,25 0,-1 0,26 0,-1 0,1 25,24-25,50 0,-75 0,-24 0,98 0,-98 24,-25-24,24 0,1 0,0 0,-1 0,-24 0,0 0,49 0,1 0,-26-24,1 24,0 0,24 0,-24 0,-26 0,1 0,25 0,-25 0,24-25,1 25,-25 0,49-25,0 25,-24 0,0 0,-26-25,26 25,-25 0,0 0,-1 0,1 0,0 0,0 0,0 0,49 0,1 0,-1 0,-49 0,24 0,-24 0,0 0,0 0,0 0,-1 0,1 0,50 0,-26 0,-24 0,0 0,24 0,-24 0,0 0,-25-25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3:05:03.87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23366 12254,'-25'0,"0"0,1 24,24 1,-25-25,-25 25,25-25,-49 0,24 0,-123 0,74 0,24 0,-49 25,50-25,-1 25,26-25,-1 0,0 0,26 0,-100 0,49 0,26 0,-51 0,26 0,0 0,-1 0,25 0,26 24,-26-24,0 0,26 0,-1 0,-74 0,49 0,0 0,-24 0,0 0,-26 25,-73-25,-1 25,149-25,-24 0,24 0,0 0,0 0,0 0,1 0,-1 0,0 0,0 0,0 0,1 0,-1 0,0 0,25-50,0 1,0 24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3:05:12.2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13320 13295,'25'0,"0"0,24 25,-24-25,25 25,-1-25,26 0,-26 0,26 0,-1 0,25 0,-24 0,24 0,25 0,-50 0,-24 0,25 0,73 0,-48 0,-51 0,26 0,24 0,25 0,-50 0,1 0,-1 0,25-25,1 25,148-25,-149 25,50 0,-100 0,1 0,-1 0,75 0,-49 0,24 0,0 0,-24 0,24 0,-25 0,26 25,-26-25,-24 0,49 0,-50 0,26 0,74 0,-100 0,26 0,-26 0,1 0,-25 0,0 0,49 0,-24 0,-1 0,1 0,-1 0,1 0,0 0,24 0,0 0,-49 0,25 0,-1 0,-24 0,25 0,-25 0,-1 0,100 0,-99 0,25 0,49 0,-49 0,-1 0,51 0,-51 0,1 0,-1 0,-24 0,0 0,0 0,24 0,1 0,-25 0,0 0,-1 0,1 0,0 0,0 0,-25-49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3:05:15.10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23961 14908,'25'0,"0"0,0 0,0 0,-1 0,26 0,-25 0,0 0,-1 0,-48 0,-1 0,0 0,0 0,0 0,1 0,-1 0,0 0,0 0,0 0,1 0,24-50,0 25,0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3:05:18.4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21332 14833,'25'0,"0"0,-1 0,1 0,0 0,49 0,-49 0,25 0,-25 0,49 0,1 0,-26 0,1 0,-1 0,1 0,0 0,-1 0,1 0,-25 0,-1 0,1 0,0 0,49 25,-49-25,50 0,-51 0,26 0,-25 0,24 0,-24 0,0 0,0 0,0 0,-1 0,1 0,0 0,0 0,0 0,0 0,-25-25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4.20712" units="1/cm"/>
          <inkml:channelProperty channel="Y" name="resolution" value="44.39306" units="1/cm"/>
        </inkml:channelProperties>
      </inkml:inkSource>
      <inkml:timestamp xml:id="ts0" timeString="2023-03-28T23:05:46.0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21158 14833,'25'0,"0"0,25 0,-1 0,26 0,-26 0,26 0,-26 0,1 0,-25 0,24 0,-24 0,0 0,0 0,24 0,-24 0,25 0,-1 0,51 0,-51 0,1 0,49 0,-49 0,-26 0,1 0,0 0,-25-25,74 25,-49 0,25 0,-25 0,-1 0,1 0,0 0,0 0,0 0,-1 0,-24-24,0-1,0-25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customXml" Target="../ink/ink2.xml"/><Relationship Id="rId10" Type="http://schemas.openxmlformats.org/officeDocument/2006/relationships/image" Target="../media/image9.emf"/><Relationship Id="rId4" Type="http://schemas.openxmlformats.org/officeDocument/2006/relationships/image" Target="../media/image6.emf"/><Relationship Id="rId9" Type="http://schemas.openxmlformats.org/officeDocument/2006/relationships/customXml" Target="../ink/ink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15.emf"/><Relationship Id="rId18" Type="http://schemas.openxmlformats.org/officeDocument/2006/relationships/customXml" Target="../ink/ink13.xml"/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12" Type="http://schemas.openxmlformats.org/officeDocument/2006/relationships/customXml" Target="../ink/ink10.xml"/><Relationship Id="rId17" Type="http://schemas.openxmlformats.org/officeDocument/2006/relationships/image" Target="../media/image17.emf"/><Relationship Id="rId2" Type="http://schemas.openxmlformats.org/officeDocument/2006/relationships/customXml" Target="../ink/ink5.xml"/><Relationship Id="rId16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11" Type="http://schemas.openxmlformats.org/officeDocument/2006/relationships/image" Target="../media/image14.emf"/><Relationship Id="rId5" Type="http://schemas.openxmlformats.org/officeDocument/2006/relationships/image" Target="../media/image11.emf"/><Relationship Id="rId15" Type="http://schemas.openxmlformats.org/officeDocument/2006/relationships/image" Target="../media/image16.emf"/><Relationship Id="rId10" Type="http://schemas.openxmlformats.org/officeDocument/2006/relationships/customXml" Target="../ink/ink9.xml"/><Relationship Id="rId19" Type="http://schemas.openxmlformats.org/officeDocument/2006/relationships/image" Target="../media/image18.emf"/><Relationship Id="rId4" Type="http://schemas.openxmlformats.org/officeDocument/2006/relationships/customXml" Target="../ink/ink6.xml"/><Relationship Id="rId9" Type="http://schemas.openxmlformats.org/officeDocument/2006/relationships/image" Target="../media/image13.emf"/><Relationship Id="rId14" Type="http://schemas.openxmlformats.org/officeDocument/2006/relationships/customXml" Target="../ink/ink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customXml" Target="../ink/ink19.xml"/><Relationship Id="rId18" Type="http://schemas.openxmlformats.org/officeDocument/2006/relationships/image" Target="../media/image40.emf"/><Relationship Id="rId3" Type="http://schemas.openxmlformats.org/officeDocument/2006/relationships/customXml" Target="../ink/ink14.xml"/><Relationship Id="rId7" Type="http://schemas.openxmlformats.org/officeDocument/2006/relationships/customXml" Target="../ink/ink16.xml"/><Relationship Id="rId12" Type="http://schemas.openxmlformats.org/officeDocument/2006/relationships/image" Target="../media/image37.emf"/><Relationship Id="rId17" Type="http://schemas.openxmlformats.org/officeDocument/2006/relationships/customXml" Target="../ink/ink21.xml"/><Relationship Id="rId2" Type="http://schemas.openxmlformats.org/officeDocument/2006/relationships/audio" Target="../media/audio1.wav"/><Relationship Id="rId16" Type="http://schemas.openxmlformats.org/officeDocument/2006/relationships/image" Target="../media/image39.emf"/><Relationship Id="rId20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11" Type="http://schemas.openxmlformats.org/officeDocument/2006/relationships/customXml" Target="../ink/ink18.xml"/><Relationship Id="rId5" Type="http://schemas.openxmlformats.org/officeDocument/2006/relationships/customXml" Target="../ink/ink15.xml"/><Relationship Id="rId15" Type="http://schemas.openxmlformats.org/officeDocument/2006/relationships/customXml" Target="../ink/ink20.xml"/><Relationship Id="rId10" Type="http://schemas.openxmlformats.org/officeDocument/2006/relationships/image" Target="../media/image36.emf"/><Relationship Id="rId19" Type="http://schemas.openxmlformats.org/officeDocument/2006/relationships/customXml" Target="../ink/ink22.xml"/><Relationship Id="rId4" Type="http://schemas.openxmlformats.org/officeDocument/2006/relationships/image" Target="../media/image33.emf"/><Relationship Id="rId9" Type="http://schemas.openxmlformats.org/officeDocument/2006/relationships/customXml" Target="../ink/ink17.xml"/><Relationship Id="rId14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Estatuto do servidor público de SJM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Professor Erik Pontes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5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DISPOSIÇÕES PRELIMINARES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Artigo 1º - Esta LEI institui </a:t>
            </a:r>
            <a:r>
              <a:rPr lang="pt-BR" b="1" dirty="0"/>
              <a:t>o regime Jurídico </a:t>
            </a:r>
            <a:r>
              <a:rPr lang="pt-BR" dirty="0"/>
              <a:t>dos funcionários públicos do Município de São João de Meriti. </a:t>
            </a:r>
            <a:endParaRPr lang="pt-BR" dirty="0" smtClean="0"/>
          </a:p>
          <a:p>
            <a:r>
              <a:rPr lang="pt-BR" dirty="0" smtClean="0"/>
              <a:t>PARÁGRAFO </a:t>
            </a:r>
            <a:r>
              <a:rPr lang="pt-BR" dirty="0"/>
              <a:t>ÚNICO - É de natureza </a:t>
            </a:r>
            <a:r>
              <a:rPr lang="pt-BR" b="1" dirty="0"/>
              <a:t>estatutária</a:t>
            </a:r>
            <a:r>
              <a:rPr lang="pt-BR" dirty="0"/>
              <a:t> o regime jurídico do funcionário em face da </a:t>
            </a:r>
            <a:r>
              <a:rPr lang="pt-BR" b="1" dirty="0"/>
              <a:t>administração. </a:t>
            </a:r>
            <a:endParaRPr lang="pt-BR" b="1" dirty="0" smtClean="0"/>
          </a:p>
          <a:p>
            <a:r>
              <a:rPr lang="pt-BR" dirty="0" smtClean="0"/>
              <a:t>Artigo </a:t>
            </a:r>
            <a:r>
              <a:rPr lang="pt-BR" dirty="0"/>
              <a:t>2º - Para os efeitos deste ESTATUTO, </a:t>
            </a:r>
            <a:r>
              <a:rPr lang="pt-BR" b="1" u="sng" dirty="0">
                <a:solidFill>
                  <a:srgbClr val="FFFF00"/>
                </a:solidFill>
              </a:rPr>
              <a:t>funcionário é a pessoa legalmente investida em cargo público municipal do QUADRO PERMANENTE. </a:t>
            </a:r>
            <a:endParaRPr lang="pt-BR" b="1" u="sng" dirty="0" smtClean="0">
              <a:solidFill>
                <a:srgbClr val="FFFF00"/>
              </a:solidFill>
            </a:endParaRPr>
          </a:p>
          <a:p>
            <a:r>
              <a:rPr lang="pt-BR" dirty="0" smtClean="0"/>
              <a:t>Artigo </a:t>
            </a:r>
            <a:r>
              <a:rPr lang="pt-BR" dirty="0"/>
              <a:t>3º - Cargo </a:t>
            </a:r>
            <a:r>
              <a:rPr lang="pt-BR" b="1" dirty="0"/>
              <a:t>Público é criado por Lei</a:t>
            </a:r>
            <a:r>
              <a:rPr lang="pt-BR" dirty="0"/>
              <a:t>, com determinação própria em número certo e pago pelos </a:t>
            </a:r>
            <a:r>
              <a:rPr lang="pt-BR" b="1" dirty="0"/>
              <a:t>cofres do Município </a:t>
            </a:r>
            <a:r>
              <a:rPr lang="pt-BR" dirty="0"/>
              <a:t>cometendo-se ao seu titular um conjunto de deveres atribuições e responsabilidades. (VER art. 2º da lei nº 429/87). </a:t>
            </a:r>
            <a:endParaRPr lang="pt-BR" dirty="0" smtClean="0"/>
          </a:p>
          <a:p>
            <a:r>
              <a:rPr lang="pt-BR" dirty="0" smtClean="0"/>
              <a:t>Artigo </a:t>
            </a:r>
            <a:r>
              <a:rPr lang="pt-BR" dirty="0"/>
              <a:t>4º - Os vencimentos dos cargos públicos obedecerão a </a:t>
            </a:r>
            <a:r>
              <a:rPr lang="pt-BR" b="1" dirty="0"/>
              <a:t>padrões fixados em lei. </a:t>
            </a:r>
            <a:endParaRPr lang="pt-BR" b="1" dirty="0" smtClean="0"/>
          </a:p>
          <a:p>
            <a:r>
              <a:rPr lang="pt-BR" dirty="0" smtClean="0"/>
              <a:t>Artigo </a:t>
            </a:r>
            <a:r>
              <a:rPr lang="pt-BR" dirty="0"/>
              <a:t>5º - Os cargos públicos, quanto </a:t>
            </a:r>
            <a:r>
              <a:rPr lang="pt-BR" u="sng" dirty="0"/>
              <a:t>ao provimento</a:t>
            </a:r>
            <a:r>
              <a:rPr lang="pt-BR" dirty="0"/>
              <a:t>, distribuem-se em </a:t>
            </a:r>
            <a:r>
              <a:rPr lang="pt-BR" b="1" dirty="0"/>
              <a:t>cargos efetivos e cargos em comissão. Artigo </a:t>
            </a:r>
            <a:endParaRPr lang="pt-BR" b="1" dirty="0" smtClean="0"/>
          </a:p>
          <a:p>
            <a:r>
              <a:rPr lang="pt-BR" dirty="0" smtClean="0"/>
              <a:t>6º </a:t>
            </a:r>
            <a:r>
              <a:rPr lang="pt-BR" dirty="0"/>
              <a:t>- Os cargos </a:t>
            </a:r>
            <a:r>
              <a:rPr lang="pt-BR" b="1" dirty="0"/>
              <a:t>efetivo</a:t>
            </a:r>
            <a:r>
              <a:rPr lang="pt-BR" dirty="0"/>
              <a:t>s distribuem-se em cargos de </a:t>
            </a:r>
            <a:r>
              <a:rPr lang="pt-BR" b="1" dirty="0"/>
              <a:t>carreira e cargos isolados</a:t>
            </a:r>
            <a:r>
              <a:rPr lang="pt-BR" dirty="0"/>
              <a:t>. 2º </a:t>
            </a:r>
            <a:r>
              <a:rPr lang="pt-BR" b="1" dirty="0"/>
              <a:t>- São isolados os que não podem integrar em classes e correspondem a certa e determinada função. </a:t>
            </a:r>
            <a:endParaRPr lang="pt-BR" b="1" dirty="0" smtClean="0"/>
          </a:p>
          <a:p>
            <a:r>
              <a:rPr lang="pt-BR" dirty="0" smtClean="0"/>
              <a:t>Artigo </a:t>
            </a:r>
            <a:r>
              <a:rPr lang="pt-BR" dirty="0"/>
              <a:t>7º - Os cargos públicos municipais são acessíveis a todos os brasileiros que preencham os requisitos estabelecidos neste </a:t>
            </a:r>
            <a:r>
              <a:rPr lang="pt-BR" b="1" dirty="0"/>
              <a:t>ESTATUTO. </a:t>
            </a:r>
          </a:p>
        </p:txBody>
      </p:sp>
      <p:sp>
        <p:nvSpPr>
          <p:cNvPr id="4" name="Botão de ação: Som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3438661" y="4623516"/>
            <a:ext cx="218940" cy="26621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Tinta 4"/>
              <p14:cNvContentPartPr/>
              <p14:nvPr/>
            </p14:nvContentPartPr>
            <p14:xfrm>
              <a:off x="4839840" y="4509360"/>
              <a:ext cx="1250640" cy="18360"/>
            </p14:xfrm>
          </p:contentPart>
        </mc:Choice>
        <mc:Fallback xmlns="">
          <p:pic>
            <p:nvPicPr>
              <p:cNvPr id="5" name="Tinta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24000" y="4446000"/>
                <a:ext cx="128232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Tinta 5"/>
              <p14:cNvContentPartPr/>
              <p14:nvPr/>
            </p14:nvContentPartPr>
            <p14:xfrm>
              <a:off x="5911560" y="4982760"/>
              <a:ext cx="36000" cy="9360"/>
            </p14:xfrm>
          </p:contentPart>
        </mc:Choice>
        <mc:Fallback xmlns="">
          <p:pic>
            <p:nvPicPr>
              <p:cNvPr id="6" name="Tinta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95720" y="4919400"/>
                <a:ext cx="6768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Tinta 6"/>
              <p14:cNvContentPartPr/>
              <p14:nvPr/>
            </p14:nvContentPartPr>
            <p14:xfrm>
              <a:off x="5929200" y="4982760"/>
              <a:ext cx="652320" cy="9360"/>
            </p14:xfrm>
          </p:contentPart>
        </mc:Choice>
        <mc:Fallback xmlns="">
          <p:pic>
            <p:nvPicPr>
              <p:cNvPr id="7" name="Tinta 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13360" y="4919400"/>
                <a:ext cx="68400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Tinta 7"/>
              <p14:cNvContentPartPr/>
              <p14:nvPr/>
            </p14:nvContentPartPr>
            <p14:xfrm>
              <a:off x="6813360" y="4956120"/>
              <a:ext cx="1295280" cy="27000"/>
            </p14:xfrm>
          </p:contentPart>
        </mc:Choice>
        <mc:Fallback xmlns="">
          <p:pic>
            <p:nvPicPr>
              <p:cNvPr id="8" name="Tinta 7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97520" y="4892400"/>
                <a:ext cx="1326960" cy="15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933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1º - A primeira investidura em cargos públicos dependerá de </a:t>
            </a:r>
            <a:r>
              <a:rPr lang="pt-BR" b="1" dirty="0"/>
              <a:t>aprovação prévia </a:t>
            </a:r>
            <a:r>
              <a:rPr lang="pt-BR" dirty="0"/>
              <a:t>em concurso público de </a:t>
            </a:r>
            <a:r>
              <a:rPr lang="pt-BR" b="1" dirty="0"/>
              <a:t>provas</a:t>
            </a:r>
            <a:r>
              <a:rPr lang="pt-BR" dirty="0"/>
              <a:t> ou de </a:t>
            </a:r>
            <a:r>
              <a:rPr lang="pt-BR" b="1" dirty="0"/>
              <a:t>provas e títulos</a:t>
            </a:r>
            <a:r>
              <a:rPr lang="pt-BR" dirty="0"/>
              <a:t>, salvo os casos indicados por lei. </a:t>
            </a:r>
            <a:endParaRPr lang="pt-BR" dirty="0" smtClean="0"/>
          </a:p>
          <a:p>
            <a:r>
              <a:rPr lang="pt-BR" dirty="0" smtClean="0"/>
              <a:t>2º </a:t>
            </a:r>
            <a:r>
              <a:rPr lang="pt-BR" dirty="0"/>
              <a:t>- </a:t>
            </a:r>
            <a:r>
              <a:rPr lang="pt-BR" b="1" dirty="0"/>
              <a:t>Prescindirá</a:t>
            </a:r>
            <a:r>
              <a:rPr lang="pt-BR" dirty="0"/>
              <a:t> de concurso a </a:t>
            </a:r>
            <a:r>
              <a:rPr lang="pt-BR" b="1" dirty="0"/>
              <a:t>nomeação</a:t>
            </a:r>
            <a:r>
              <a:rPr lang="pt-BR" dirty="0"/>
              <a:t> para </a:t>
            </a:r>
            <a:r>
              <a:rPr lang="pt-BR" b="1" dirty="0"/>
              <a:t>cargos em comissão, </a:t>
            </a:r>
            <a:r>
              <a:rPr lang="pt-BR" dirty="0"/>
              <a:t>declarados em Lei, de livre </a:t>
            </a:r>
            <a:r>
              <a:rPr lang="pt-BR" b="1" dirty="0"/>
              <a:t>nomeação e exoneração</a:t>
            </a:r>
            <a:r>
              <a:rPr lang="pt-BR" dirty="0"/>
              <a:t>. Artigo 8º - </a:t>
            </a:r>
            <a:r>
              <a:rPr lang="pt-BR" b="1" u="sng" dirty="0">
                <a:solidFill>
                  <a:srgbClr val="FFFF00"/>
                </a:solidFill>
              </a:rPr>
              <a:t>A Câmara Municipal somente poderá admitir funcionários mediante concurso público de provas e títulos, após a criação dos cargos respectivos, por Lei, aprovada pela maioria absoluta de seus membros e na forma fixada pela Constituição da República.</a:t>
            </a:r>
            <a:r>
              <a:rPr lang="pt-BR" dirty="0"/>
              <a:t> Artigo 9º - Os vencimentos dos cargos da Câmara Municipal não poderão ser superiores aos pagos pelo Executivo Municipal, para cargos de atribuições iguais ou assemelhados. </a:t>
            </a:r>
          </a:p>
        </p:txBody>
      </p:sp>
    </p:spTree>
    <p:extLst>
      <p:ext uri="{BB962C8B-B14F-4D97-AF65-F5344CB8AC3E}">
        <p14:creationId xmlns:p14="http://schemas.microsoft.com/office/powerpoint/2010/main" val="405290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/>
              <a:t>DO PROVIMENTO, POSSE E VACÂNCIA DOS CARGOS PÚBLICOS </a:t>
            </a:r>
            <a:r>
              <a:rPr lang="pt-BR" sz="2400" dirty="0" smtClean="0"/>
              <a:t> (O que mais cai em concurso)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Do </a:t>
            </a:r>
            <a:r>
              <a:rPr lang="pt-BR" dirty="0" smtClean="0"/>
              <a:t>Provimento</a:t>
            </a:r>
          </a:p>
          <a:p>
            <a:r>
              <a:rPr lang="pt-BR" dirty="0"/>
              <a:t>Artigo 10º - Compete ao prefeito prover os cargos públicos municipais, ressalvada a competência da Câmara Municipal, quanto aos cargos existentes em seus serviços.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Tinta 3"/>
              <p14:cNvContentPartPr/>
              <p14:nvPr/>
            </p14:nvContentPartPr>
            <p14:xfrm>
              <a:off x="2955600" y="2696760"/>
              <a:ext cx="1107720" cy="18360"/>
            </p14:xfrm>
          </p:contentPart>
        </mc:Choice>
        <mc:Fallback xmlns="">
          <p:pic>
            <p:nvPicPr>
              <p:cNvPr id="4" name="Tinta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39760" y="2633400"/>
                <a:ext cx="113940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Tinta 4"/>
              <p14:cNvContentPartPr/>
              <p14:nvPr/>
            </p14:nvContentPartPr>
            <p14:xfrm>
              <a:off x="4536360" y="2652120"/>
              <a:ext cx="1054080" cy="71640"/>
            </p14:xfrm>
          </p:contentPart>
        </mc:Choice>
        <mc:Fallback xmlns="">
          <p:pic>
            <p:nvPicPr>
              <p:cNvPr id="5" name="Tinta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20520" y="2588760"/>
                <a:ext cx="108576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Tinta 5"/>
              <p14:cNvContentPartPr/>
              <p14:nvPr/>
            </p14:nvContentPartPr>
            <p14:xfrm>
              <a:off x="5688360" y="2705760"/>
              <a:ext cx="669960" cy="36000"/>
            </p14:xfrm>
          </p:contentPart>
        </mc:Choice>
        <mc:Fallback xmlns="">
          <p:pic>
            <p:nvPicPr>
              <p:cNvPr id="6" name="Tinta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72160" y="2642040"/>
                <a:ext cx="70200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Tinta 6"/>
              <p14:cNvContentPartPr/>
              <p14:nvPr/>
            </p14:nvContentPartPr>
            <p14:xfrm>
              <a:off x="6876000" y="2661120"/>
              <a:ext cx="1777320" cy="98640"/>
            </p14:xfrm>
          </p:contentPart>
        </mc:Choice>
        <mc:Fallback xmlns="">
          <p:pic>
            <p:nvPicPr>
              <p:cNvPr id="7" name="Tinta 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60160" y="2597400"/>
                <a:ext cx="180900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Tinta 7"/>
              <p14:cNvContentPartPr/>
              <p14:nvPr/>
            </p14:nvContentPartPr>
            <p14:xfrm>
              <a:off x="3000240" y="2973600"/>
              <a:ext cx="1224000" cy="80640"/>
            </p14:xfrm>
          </p:contentPart>
        </mc:Choice>
        <mc:Fallback xmlns="">
          <p:pic>
            <p:nvPicPr>
              <p:cNvPr id="8" name="Tinta 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84400" y="2910240"/>
                <a:ext cx="125568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Tinta 8"/>
              <p14:cNvContentPartPr/>
              <p14:nvPr/>
            </p14:nvContentPartPr>
            <p14:xfrm>
              <a:off x="4643280" y="2991600"/>
              <a:ext cx="3679560" cy="116280"/>
            </p14:xfrm>
          </p:contentPart>
        </mc:Choice>
        <mc:Fallback xmlns="">
          <p:pic>
            <p:nvPicPr>
              <p:cNvPr id="9" name="Tinta 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27440" y="2927880"/>
                <a:ext cx="371124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Tinta 9"/>
              <p14:cNvContentPartPr/>
              <p14:nvPr/>
            </p14:nvContentPartPr>
            <p14:xfrm>
              <a:off x="8259840" y="3018240"/>
              <a:ext cx="911160" cy="45000"/>
            </p14:xfrm>
          </p:contentPart>
        </mc:Choice>
        <mc:Fallback xmlns="">
          <p:pic>
            <p:nvPicPr>
              <p:cNvPr id="10" name="Tinta 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244000" y="2954880"/>
                <a:ext cx="94320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Tinta 10"/>
              <p14:cNvContentPartPr/>
              <p14:nvPr/>
            </p14:nvContentPartPr>
            <p14:xfrm>
              <a:off x="3973680" y="3107520"/>
              <a:ext cx="3170520" cy="241560"/>
            </p14:xfrm>
          </p:contentPart>
        </mc:Choice>
        <mc:Fallback xmlns="">
          <p:pic>
            <p:nvPicPr>
              <p:cNvPr id="11" name="Tinta 1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957840" y="3044160"/>
                <a:ext cx="320220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Tinta 11"/>
              <p14:cNvContentPartPr/>
              <p14:nvPr/>
            </p14:nvContentPartPr>
            <p14:xfrm>
              <a:off x="5456160" y="3241440"/>
              <a:ext cx="1786320" cy="116640"/>
            </p14:xfrm>
          </p:contentPart>
        </mc:Choice>
        <mc:Fallback xmlns="">
          <p:pic>
            <p:nvPicPr>
              <p:cNvPr id="12" name="Tinta 1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40320" y="3178080"/>
                <a:ext cx="1818000" cy="24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613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Artigo 11º - Os cargos públicos municipais serão providos por: 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396522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759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Art</a:t>
            </a:r>
            <a:r>
              <a:rPr lang="pt-BR" dirty="0" smtClean="0"/>
              <a:t> 12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 - ser brasileiro; Obs.: </a:t>
            </a:r>
            <a:r>
              <a:rPr lang="pt-BR" i="1" u="sng" dirty="0"/>
              <a:t>A Emenda Constitucional 19, que altera a redação do art. 37, I da Constituição, prevê a possibilidade de acesso de estrangeiros a cargos e empregos públicos. Porém, a matéria terá necessariamente de ser disciplinada em Lei. Permanecendo, portanto, como válida a regra vigente. II - ter completado 18 (dezoito) anos de </a:t>
            </a:r>
            <a:r>
              <a:rPr lang="pt-BR" i="1" u="sng" dirty="0" smtClean="0"/>
              <a:t>idade</a:t>
            </a:r>
          </a:p>
          <a:p>
            <a:r>
              <a:rPr lang="pt-BR" i="1" u="sng" dirty="0" smtClean="0"/>
              <a:t>III- Inconstitucional</a:t>
            </a:r>
          </a:p>
          <a:p>
            <a:r>
              <a:rPr lang="pt-BR" dirty="0" smtClean="0"/>
              <a:t>IV </a:t>
            </a:r>
            <a:r>
              <a:rPr lang="pt-BR" dirty="0"/>
              <a:t>- estar em gozo dos direitos políticos; </a:t>
            </a:r>
            <a:endParaRPr lang="pt-BR" dirty="0" smtClean="0"/>
          </a:p>
          <a:p>
            <a:r>
              <a:rPr lang="pt-BR" dirty="0" smtClean="0"/>
              <a:t>V </a:t>
            </a:r>
            <a:r>
              <a:rPr lang="pt-BR" dirty="0"/>
              <a:t>- estar quites com as obrigações militares</a:t>
            </a:r>
            <a:r>
              <a:rPr lang="pt-BR" dirty="0" smtClean="0"/>
              <a:t>;</a:t>
            </a:r>
          </a:p>
          <a:p>
            <a:endParaRPr lang="pt-BR" i="1" u="sng" dirty="0"/>
          </a:p>
        </p:txBody>
      </p:sp>
    </p:spTree>
    <p:extLst>
      <p:ext uri="{BB962C8B-B14F-4D97-AF65-F5344CB8AC3E}">
        <p14:creationId xmlns:p14="http://schemas.microsoft.com/office/powerpoint/2010/main" val="110473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Art</a:t>
            </a:r>
            <a:r>
              <a:rPr lang="pt-BR" dirty="0" smtClean="0"/>
              <a:t> 12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VI - (Redação definida no Art. 151, V, da LOM/90) A lei reservará percentual dos cargos e empregos públicos para as pessoas portadoras de deficiência e definirá os critérios de sua admissão. </a:t>
            </a:r>
            <a:endParaRPr lang="pt-BR" dirty="0" smtClean="0"/>
          </a:p>
          <a:p>
            <a:r>
              <a:rPr lang="pt-BR" dirty="0" smtClean="0"/>
              <a:t>VII </a:t>
            </a:r>
            <a:r>
              <a:rPr lang="pt-BR" dirty="0"/>
              <a:t>- ter boa conduta; </a:t>
            </a:r>
            <a:endParaRPr lang="pt-BR" dirty="0" smtClean="0"/>
          </a:p>
          <a:p>
            <a:r>
              <a:rPr lang="pt-BR" dirty="0" smtClean="0"/>
              <a:t>VIII </a:t>
            </a:r>
            <a:r>
              <a:rPr lang="pt-BR" dirty="0"/>
              <a:t>- possuir aptidão para o exercício da função; </a:t>
            </a:r>
            <a:endParaRPr lang="pt-BR" dirty="0" smtClean="0"/>
          </a:p>
          <a:p>
            <a:r>
              <a:rPr lang="pt-BR" dirty="0" smtClean="0"/>
              <a:t>IX </a:t>
            </a:r>
            <a:r>
              <a:rPr lang="pt-BR" dirty="0"/>
              <a:t>- ter-se habilitado previamente em concurso, ressalvadas as exceções previstas em Lei; </a:t>
            </a:r>
            <a:endParaRPr lang="pt-BR" dirty="0" smtClean="0"/>
          </a:p>
          <a:p>
            <a:r>
              <a:rPr lang="pt-BR" dirty="0" smtClean="0"/>
              <a:t>X </a:t>
            </a:r>
            <a:r>
              <a:rPr lang="pt-BR" dirty="0"/>
              <a:t>- ter atendido às condições especiais, prescritas em Lei ou regulamento, para os cargos a que se candidatar</a:t>
            </a:r>
            <a:r>
              <a:rPr lang="pt-BR" dirty="0" smtClean="0"/>
              <a:t>;</a:t>
            </a:r>
          </a:p>
          <a:p>
            <a:r>
              <a:rPr lang="pt-BR" dirty="0" smtClean="0"/>
              <a:t> </a:t>
            </a:r>
            <a:r>
              <a:rPr lang="pt-BR" dirty="0"/>
              <a:t>XI - estar inscrito no Cadastro das pessoas Físicas do Ministério da Fazenda</a:t>
            </a:r>
          </a:p>
        </p:txBody>
      </p:sp>
    </p:spTree>
    <p:extLst>
      <p:ext uri="{BB962C8B-B14F-4D97-AF65-F5344CB8AC3E}">
        <p14:creationId xmlns:p14="http://schemas.microsoft.com/office/powerpoint/2010/main" val="41400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Artigo 14º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Artigo 14º - </a:t>
            </a:r>
            <a:r>
              <a:rPr lang="pt-BR" b="1" dirty="0">
                <a:solidFill>
                  <a:srgbClr val="FFFF00"/>
                </a:solidFill>
              </a:rPr>
              <a:t>Havendo igualdade de condições entre os candidatos ao provimento do cargo público municipal, por nomeação, mediante concurso, será dada preferência, na ordem seguinte</a:t>
            </a:r>
            <a:r>
              <a:rPr lang="pt-BR" dirty="0"/>
              <a:t>: </a:t>
            </a:r>
            <a:endParaRPr lang="pt-BR" dirty="0" smtClean="0"/>
          </a:p>
          <a:p>
            <a:r>
              <a:rPr lang="pt-BR" dirty="0" smtClean="0"/>
              <a:t>I </a:t>
            </a:r>
            <a:r>
              <a:rPr lang="pt-BR" dirty="0"/>
              <a:t>- Aos que a ela fizerem jus, por força de expressa determinação Legal; </a:t>
            </a:r>
            <a:endParaRPr lang="pt-BR" dirty="0" smtClean="0"/>
          </a:p>
          <a:p>
            <a:r>
              <a:rPr lang="pt-BR" dirty="0" smtClean="0"/>
              <a:t>II </a:t>
            </a:r>
            <a:r>
              <a:rPr lang="pt-BR" dirty="0"/>
              <a:t>- Aos que apresentar </a:t>
            </a:r>
            <a:r>
              <a:rPr lang="pt-BR" b="1" dirty="0"/>
              <a:t>maior número de pontos atribuídos </a:t>
            </a:r>
            <a:r>
              <a:rPr lang="pt-BR" dirty="0"/>
              <a:t>em virtude dos títulos que possuir</a:t>
            </a:r>
          </a:p>
        </p:txBody>
      </p:sp>
      <p:sp>
        <p:nvSpPr>
          <p:cNvPr id="4" name="Botão de ação: Som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6658378" y="4610636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9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DA NOMEAÇÃO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DA NOMEAÇÃO Artigo 15º - A nomeação será feita</a:t>
            </a:r>
            <a:r>
              <a:rPr lang="pt-BR" dirty="0" smtClean="0"/>
              <a:t>:</a:t>
            </a:r>
          </a:p>
          <a:p>
            <a:r>
              <a:rPr lang="pt-BR" dirty="0" smtClean="0"/>
              <a:t> </a:t>
            </a:r>
            <a:r>
              <a:rPr lang="pt-BR" dirty="0"/>
              <a:t>I - Em caráter </a:t>
            </a:r>
            <a:r>
              <a:rPr lang="pt-BR" b="1" dirty="0">
                <a:solidFill>
                  <a:srgbClr val="FFFF00"/>
                </a:solidFill>
              </a:rPr>
              <a:t>efetivo</a:t>
            </a:r>
            <a:r>
              <a:rPr lang="pt-BR" dirty="0"/>
              <a:t>, quando se tratar de cargo de carreira ou isolado, integrantes </a:t>
            </a:r>
            <a:r>
              <a:rPr lang="pt-BR" b="1" dirty="0"/>
              <a:t>do QUADRO PERMANENTE; </a:t>
            </a:r>
            <a:endParaRPr lang="pt-BR" b="1" dirty="0" smtClean="0"/>
          </a:p>
          <a:p>
            <a:r>
              <a:rPr lang="pt-BR" dirty="0" smtClean="0"/>
              <a:t>II </a:t>
            </a:r>
            <a:r>
              <a:rPr lang="pt-BR" dirty="0"/>
              <a:t>- Em </a:t>
            </a:r>
            <a:r>
              <a:rPr lang="pt-BR" b="1" dirty="0">
                <a:solidFill>
                  <a:srgbClr val="FFFF00"/>
                </a:solidFill>
              </a:rPr>
              <a:t>comissão</a:t>
            </a:r>
            <a:r>
              <a:rPr lang="pt-BR" dirty="0"/>
              <a:t>, quando se tratar de cargo de confiança que, em virtude de lei, assim deverá ser provido; </a:t>
            </a:r>
            <a:endParaRPr lang="pt-BR" dirty="0" smtClean="0"/>
          </a:p>
          <a:p>
            <a:r>
              <a:rPr lang="pt-BR" dirty="0" smtClean="0"/>
              <a:t>PARÁGRAFO </a:t>
            </a:r>
            <a:r>
              <a:rPr lang="pt-BR" dirty="0"/>
              <a:t>ÚNICO - É </a:t>
            </a:r>
            <a:r>
              <a:rPr lang="pt-BR" b="1" dirty="0">
                <a:solidFill>
                  <a:srgbClr val="FFFF00"/>
                </a:solidFill>
              </a:rPr>
              <a:t>permitido</a:t>
            </a:r>
            <a:r>
              <a:rPr lang="pt-BR" dirty="0"/>
              <a:t> ao </a:t>
            </a:r>
            <a:r>
              <a:rPr lang="pt-BR" b="1" dirty="0">
                <a:solidFill>
                  <a:srgbClr val="FFFF00"/>
                </a:solidFill>
              </a:rPr>
              <a:t>funcionário aposentado</a:t>
            </a:r>
            <a:r>
              <a:rPr lang="pt-BR" dirty="0"/>
              <a:t>, mesmo compulsoriamente</a:t>
            </a:r>
            <a:r>
              <a:rPr lang="pt-BR" b="1" dirty="0"/>
              <a:t>, exercer </a:t>
            </a:r>
            <a:r>
              <a:rPr lang="pt-BR" dirty="0"/>
              <a:t>cargo em </a:t>
            </a:r>
            <a:r>
              <a:rPr lang="pt-BR" b="1" dirty="0"/>
              <a:t>comissão</a:t>
            </a:r>
            <a:r>
              <a:rPr lang="pt-BR" dirty="0"/>
              <a:t>, desde que seja </a:t>
            </a:r>
            <a:r>
              <a:rPr lang="pt-BR" b="1" u="sng" dirty="0">
                <a:solidFill>
                  <a:srgbClr val="FFFF00"/>
                </a:solidFill>
              </a:rPr>
              <a:t>considerado apto em inspeção médica; </a:t>
            </a:r>
          </a:p>
        </p:txBody>
      </p:sp>
      <p:sp>
        <p:nvSpPr>
          <p:cNvPr id="4" name="Botão de ação: Som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8190963" y="4816699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Tinta 4"/>
              <p14:cNvContentPartPr/>
              <p14:nvPr/>
            </p14:nvContentPartPr>
            <p14:xfrm>
              <a:off x="5607720" y="2919960"/>
              <a:ext cx="1634760" cy="107640"/>
            </p14:xfrm>
          </p:contentPart>
        </mc:Choice>
        <mc:Fallback xmlns="">
          <p:pic>
            <p:nvPicPr>
              <p:cNvPr id="5" name="Tinta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91880" y="2856600"/>
                <a:ext cx="166644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Tinta 5"/>
              <p14:cNvContentPartPr/>
              <p14:nvPr/>
            </p14:nvContentPartPr>
            <p14:xfrm>
              <a:off x="5607720" y="2866320"/>
              <a:ext cx="1563120" cy="178920"/>
            </p14:xfrm>
          </p:contentPart>
        </mc:Choice>
        <mc:Fallback xmlns="">
          <p:pic>
            <p:nvPicPr>
              <p:cNvPr id="6" name="Tinta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91880" y="2802960"/>
                <a:ext cx="159480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Tinta 6"/>
              <p14:cNvContentPartPr/>
              <p14:nvPr/>
            </p14:nvContentPartPr>
            <p14:xfrm>
              <a:off x="2544840" y="4393440"/>
              <a:ext cx="2206080" cy="143280"/>
            </p14:xfrm>
          </p:contentPart>
        </mc:Choice>
        <mc:Fallback xmlns="">
          <p:pic>
            <p:nvPicPr>
              <p:cNvPr id="7" name="Tinta 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29000" y="4330080"/>
                <a:ext cx="223776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Tinta 7"/>
              <p14:cNvContentPartPr/>
              <p14:nvPr/>
            </p14:nvContentPartPr>
            <p14:xfrm>
              <a:off x="7331400" y="4464720"/>
              <a:ext cx="1125360" cy="45000"/>
            </p14:xfrm>
          </p:contentPart>
        </mc:Choice>
        <mc:Fallback xmlns="">
          <p:pic>
            <p:nvPicPr>
              <p:cNvPr id="8" name="Tinta 7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15560" y="4401360"/>
                <a:ext cx="115704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Tinta 8"/>
              <p14:cNvContentPartPr/>
              <p14:nvPr/>
            </p14:nvContentPartPr>
            <p14:xfrm>
              <a:off x="7313400" y="4411440"/>
              <a:ext cx="1098720" cy="71640"/>
            </p14:xfrm>
          </p:contentPart>
        </mc:Choice>
        <mc:Fallback xmlns="">
          <p:pic>
            <p:nvPicPr>
              <p:cNvPr id="9" name="Tinta 8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97560" y="4347720"/>
                <a:ext cx="11304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Tinta 9"/>
              <p14:cNvContentPartPr/>
              <p14:nvPr/>
            </p14:nvContentPartPr>
            <p14:xfrm>
              <a:off x="4795200" y="4777560"/>
              <a:ext cx="2161440" cy="27000"/>
            </p14:xfrm>
          </p:contentPart>
        </mc:Choice>
        <mc:Fallback xmlns="">
          <p:pic>
            <p:nvPicPr>
              <p:cNvPr id="10" name="Tinta 9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779360" y="4713840"/>
                <a:ext cx="219312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Tinta 10"/>
              <p14:cNvContentPartPr/>
              <p14:nvPr/>
            </p14:nvContentPartPr>
            <p14:xfrm>
              <a:off x="8617320" y="5330880"/>
              <a:ext cx="98280" cy="36360"/>
            </p14:xfrm>
          </p:contentPart>
        </mc:Choice>
        <mc:Fallback xmlns="">
          <p:pic>
            <p:nvPicPr>
              <p:cNvPr id="11" name="Tinta 10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601120" y="5267520"/>
                <a:ext cx="13032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Tinta 11"/>
              <p14:cNvContentPartPr/>
              <p14:nvPr/>
            </p14:nvContentPartPr>
            <p14:xfrm>
              <a:off x="7679520" y="5339880"/>
              <a:ext cx="527400" cy="9360"/>
            </p14:xfrm>
          </p:contentPart>
        </mc:Choice>
        <mc:Fallback xmlns="">
          <p:pic>
            <p:nvPicPr>
              <p:cNvPr id="12" name="Tinta 11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663680" y="5276520"/>
                <a:ext cx="55908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Tinta 12"/>
              <p14:cNvContentPartPr/>
              <p14:nvPr/>
            </p14:nvContentPartPr>
            <p14:xfrm>
              <a:off x="7616880" y="5295240"/>
              <a:ext cx="545040" cy="45000"/>
            </p14:xfrm>
          </p:contentPart>
        </mc:Choice>
        <mc:Fallback xmlns="">
          <p:pic>
            <p:nvPicPr>
              <p:cNvPr id="13" name="Tinta 12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601040" y="5231880"/>
                <a:ext cx="577080" cy="17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64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DO ESTÁGIO PROBATÓRIO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Artigo 16º- O funcionário nomeado em </a:t>
            </a:r>
            <a:r>
              <a:rPr lang="pt-BR" b="1" dirty="0"/>
              <a:t>caráter efetivo </a:t>
            </a:r>
            <a:r>
              <a:rPr lang="pt-BR" dirty="0"/>
              <a:t>fica sujeito ao </a:t>
            </a:r>
            <a:r>
              <a:rPr lang="pt-BR" b="1" dirty="0">
                <a:solidFill>
                  <a:srgbClr val="FFFF00"/>
                </a:solidFill>
              </a:rPr>
              <a:t>ESTÁGIO PROBATÓRIO </a:t>
            </a:r>
            <a:r>
              <a:rPr lang="pt-BR" dirty="0"/>
              <a:t>de </a:t>
            </a:r>
            <a:r>
              <a:rPr lang="pt-BR" b="1" u="sng" dirty="0">
                <a:solidFill>
                  <a:srgbClr val="FFFF00"/>
                </a:solidFill>
              </a:rPr>
              <a:t>02 (dois) </a:t>
            </a:r>
            <a:r>
              <a:rPr lang="pt-BR" b="1" u="sng" dirty="0" smtClean="0">
                <a:solidFill>
                  <a:srgbClr val="FFFF00"/>
                </a:solidFill>
              </a:rPr>
              <a:t>anos  (3 anos emenda  019/1998)  </a:t>
            </a:r>
            <a:r>
              <a:rPr lang="pt-BR" dirty="0"/>
              <a:t>de exercício ininterrupto, </a:t>
            </a:r>
            <a:r>
              <a:rPr lang="pt-BR" i="1" u="sng" dirty="0"/>
              <a:t>verificando-se</a:t>
            </a:r>
            <a:r>
              <a:rPr lang="pt-BR" dirty="0"/>
              <a:t> os </a:t>
            </a:r>
            <a:r>
              <a:rPr lang="pt-BR" b="1" dirty="0">
                <a:solidFill>
                  <a:srgbClr val="FFFF00"/>
                </a:solidFill>
              </a:rPr>
              <a:t>seguintes requisitos: </a:t>
            </a:r>
            <a:endParaRPr lang="pt-BR" b="1" dirty="0" smtClean="0">
              <a:solidFill>
                <a:srgbClr val="FFFF00"/>
              </a:solidFill>
            </a:endParaRPr>
          </a:p>
          <a:p>
            <a:r>
              <a:rPr lang="pt-BR" dirty="0" smtClean="0"/>
              <a:t>I </a:t>
            </a:r>
            <a:r>
              <a:rPr lang="pt-BR" dirty="0"/>
              <a:t>- Idoneidade moral; </a:t>
            </a:r>
            <a:r>
              <a:rPr lang="pt-BR" dirty="0" smtClean="0"/>
              <a:t>      </a:t>
            </a:r>
          </a:p>
          <a:p>
            <a:r>
              <a:rPr lang="pt-BR" dirty="0" smtClean="0"/>
              <a:t>II </a:t>
            </a:r>
            <a:r>
              <a:rPr lang="pt-BR" dirty="0"/>
              <a:t>- Eficiência</a:t>
            </a:r>
            <a:r>
              <a:rPr lang="pt-BR" dirty="0" smtClean="0"/>
              <a:t>;</a:t>
            </a:r>
          </a:p>
          <a:p>
            <a:r>
              <a:rPr lang="pt-BR" dirty="0" smtClean="0"/>
              <a:t> </a:t>
            </a:r>
            <a:r>
              <a:rPr lang="pt-BR" dirty="0"/>
              <a:t>III - Aptidão; </a:t>
            </a:r>
            <a:endParaRPr lang="pt-BR" dirty="0" smtClean="0"/>
          </a:p>
          <a:p>
            <a:r>
              <a:rPr lang="pt-BR" dirty="0" smtClean="0"/>
              <a:t>IV </a:t>
            </a:r>
            <a:r>
              <a:rPr lang="pt-BR" dirty="0"/>
              <a:t>- Disciplina; </a:t>
            </a:r>
            <a:endParaRPr lang="pt-BR" dirty="0" smtClean="0"/>
          </a:p>
          <a:p>
            <a:r>
              <a:rPr lang="pt-BR" dirty="0" smtClean="0"/>
              <a:t>V </a:t>
            </a:r>
            <a:r>
              <a:rPr lang="pt-BR" dirty="0"/>
              <a:t>- Assiduidade; </a:t>
            </a:r>
            <a:endParaRPr lang="pt-BR" dirty="0" smtClean="0"/>
          </a:p>
          <a:p>
            <a:r>
              <a:rPr lang="pt-BR" dirty="0" smtClean="0"/>
              <a:t>VI </a:t>
            </a:r>
            <a:r>
              <a:rPr lang="pt-BR" dirty="0"/>
              <a:t>- Dedicação ao serviço. </a:t>
            </a:r>
          </a:p>
        </p:txBody>
      </p:sp>
      <p:sp>
        <p:nvSpPr>
          <p:cNvPr id="4" name="Botão de ação: Som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6721942" y="3947118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462" y="3763722"/>
            <a:ext cx="2506020" cy="140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5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Artigo 17º-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Os </a:t>
            </a:r>
            <a:r>
              <a:rPr lang="pt-BR" dirty="0"/>
              <a:t>chefes de repartição ou serviço, em que sirvam os funcionários sujeitos ao Estágio Probatório, </a:t>
            </a:r>
            <a:r>
              <a:rPr lang="pt-BR" b="1" dirty="0">
                <a:solidFill>
                  <a:srgbClr val="FFFF00"/>
                </a:solidFill>
              </a:rPr>
              <a:t>04 (quatro) meses </a:t>
            </a:r>
            <a:r>
              <a:rPr lang="pt-BR" dirty="0"/>
              <a:t>antes do término deste, informarão, reservadamente, ao órgão do pessoal, sobre os requisitos previstos neste artigo. </a:t>
            </a:r>
            <a:endParaRPr lang="pt-BR" dirty="0" smtClean="0"/>
          </a:p>
          <a:p>
            <a:r>
              <a:rPr lang="pt-BR" dirty="0" smtClean="0"/>
              <a:t>1º </a:t>
            </a:r>
            <a:r>
              <a:rPr lang="pt-BR" dirty="0"/>
              <a:t>- Se o </a:t>
            </a:r>
            <a:r>
              <a:rPr lang="pt-BR" b="1" dirty="0"/>
              <a:t>Departamento do Pessoal </a:t>
            </a:r>
            <a:r>
              <a:rPr lang="pt-BR" dirty="0"/>
              <a:t>concluir contrariamente à confirmação, o estagiário terá vista do relatório para defesa, pelo prazo de </a:t>
            </a:r>
            <a:r>
              <a:rPr lang="pt-BR" b="1" dirty="0">
                <a:solidFill>
                  <a:srgbClr val="FFFF00"/>
                </a:solidFill>
              </a:rPr>
              <a:t>10 (dez) dias</a:t>
            </a:r>
            <a:r>
              <a:rPr lang="pt-BR" dirty="0"/>
              <a:t>, a qual será submetida ao Prefeito para decisão, dentro do período do estágio. </a:t>
            </a:r>
            <a:endParaRPr lang="pt-BR" dirty="0" smtClean="0"/>
          </a:p>
          <a:p>
            <a:r>
              <a:rPr lang="pt-BR" dirty="0" smtClean="0"/>
              <a:t>2º </a:t>
            </a:r>
            <a:r>
              <a:rPr lang="pt-BR" dirty="0"/>
              <a:t>- Findo o período do estágio probatório o funcionário que, já tendo adquirido </a:t>
            </a:r>
            <a:r>
              <a:rPr lang="pt-BR" dirty="0" smtClean="0"/>
              <a:t>estabilidade</a:t>
            </a:r>
            <a:r>
              <a:rPr lang="pt-BR" dirty="0"/>
              <a:t>.</a:t>
            </a:r>
            <a:endParaRPr lang="pt-BR" dirty="0" smtClean="0"/>
          </a:p>
          <a:p>
            <a:r>
              <a:rPr lang="pt-BR" dirty="0" smtClean="0"/>
              <a:t>3º </a:t>
            </a:r>
            <a:r>
              <a:rPr lang="pt-BR" dirty="0"/>
              <a:t>- Para todos os efeitos, será </a:t>
            </a:r>
            <a:r>
              <a:rPr lang="pt-BR" b="1" dirty="0">
                <a:solidFill>
                  <a:srgbClr val="FFFF00"/>
                </a:solidFill>
              </a:rPr>
              <a:t>considerado promovido </a:t>
            </a:r>
            <a:r>
              <a:rPr lang="pt-BR" dirty="0"/>
              <a:t>o funcionário, que vier a falecer sem que tenha sido decretada, no prazo legal, a promoção que lhe caiba por antiguidade. </a:t>
            </a:r>
          </a:p>
        </p:txBody>
      </p:sp>
    </p:spTree>
    <p:extLst>
      <p:ext uri="{BB962C8B-B14F-4D97-AF65-F5344CB8AC3E}">
        <p14:creationId xmlns:p14="http://schemas.microsoft.com/office/powerpoint/2010/main" val="239608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Promoção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smtClean="0"/>
              <a:t> </a:t>
            </a:r>
            <a:r>
              <a:rPr lang="pt-BR" dirty="0"/>
              <a:t>Artigo 9º - A promoção do servidor ocorrerá alternadamente por merecimento ou </a:t>
            </a:r>
            <a:r>
              <a:rPr lang="pt-BR" dirty="0" err="1"/>
              <a:t>antigüidade</a:t>
            </a:r>
            <a:r>
              <a:rPr lang="pt-BR" dirty="0"/>
              <a:t>, observadas as normas deste capitulo e as estabelecidas em regulamento por Decreto do poder Executivo.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Artigo </a:t>
            </a:r>
            <a:r>
              <a:rPr lang="pt-BR" dirty="0"/>
              <a:t>11º - A promoção dependerá sempre da existência de vaga e obedecerá rigorosamente à ordem de classificação de que trata o art. 28, § 1º , desta Lei. Art. 28 - ... </a:t>
            </a:r>
            <a:endParaRPr lang="pt-BR" dirty="0" smtClean="0"/>
          </a:p>
          <a:p>
            <a:pPr marL="0" indent="0">
              <a:buNone/>
            </a:pPr>
            <a:r>
              <a:rPr lang="pt-BR" i="1" u="sng" dirty="0" smtClean="0"/>
              <a:t>§ </a:t>
            </a:r>
            <a:r>
              <a:rPr lang="pt-BR" i="1" u="sng" dirty="0"/>
              <a:t>1º - Apurado o merecimento, na forma dos </a:t>
            </a:r>
            <a:r>
              <a:rPr lang="pt-BR" i="1" u="sng" dirty="0" err="1"/>
              <a:t>arts</a:t>
            </a:r>
            <a:r>
              <a:rPr lang="pt-BR" i="1" u="sng" dirty="0"/>
              <a:t>. 14 e 20 desta Lei, a Comissão organizará e fará publicar, para cada classe, alista de servidores habilitados a promoção , por ordem e classificação, a qual terá validade por 1 (um) ano, contado da data dessa publicação</a:t>
            </a:r>
            <a:r>
              <a:rPr lang="pt-BR" i="1" u="sng" dirty="0" smtClean="0"/>
              <a:t>.]</a:t>
            </a:r>
          </a:p>
          <a:p>
            <a:pPr marL="0" indent="0">
              <a:buNone/>
            </a:pPr>
            <a:r>
              <a:rPr lang="pt-BR" dirty="0" smtClean="0"/>
              <a:t> </a:t>
            </a:r>
            <a:r>
              <a:rPr lang="pt-BR" dirty="0"/>
              <a:t>§ 1º - Vagando cargo passível de provimento por promoção, o servidor habilitado, nos termos do Capítulo VI desta lei, deverá ser promovido no prazo de 30 (trinta) dias, contados da data de abertura da vaga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 smtClean="0"/>
              <a:t> </a:t>
            </a:r>
            <a:r>
              <a:rPr lang="pt-BR" dirty="0"/>
              <a:t>§ 2º - Ainda que não efetivada no prazo previsto no parágrafo anterior, a promoção produzirá efeitos a partir do dia seguinte ao da abertura da vaga.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603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Promoção horizontal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Para habilitar-se à promoção horizontal por merecimento, o servidor deverá contar o interstício mínimo de 365 (trezentos e sessenta e cinco) dias de efetivo exercício no padrão de vencimento em que então se encontre e, ainda, obter o grau mínimo de pontos no boletim de merecimento, na forma a ser estabelecida em regulamento</a:t>
            </a:r>
            <a:r>
              <a:rPr lang="pt-BR" dirty="0" smtClean="0"/>
              <a:t>.</a:t>
            </a:r>
          </a:p>
          <a:p>
            <a:r>
              <a:rPr lang="pt-BR" dirty="0" smtClean="0"/>
              <a:t> </a:t>
            </a:r>
            <a:r>
              <a:rPr lang="pt-BR" dirty="0"/>
              <a:t>§ 1º - O boletim de merecimento apurará: </a:t>
            </a:r>
            <a:endParaRPr lang="pt-BR" dirty="0" smtClean="0"/>
          </a:p>
          <a:p>
            <a:r>
              <a:rPr lang="pt-BR" dirty="0" smtClean="0"/>
              <a:t>I </a:t>
            </a:r>
            <a:r>
              <a:rPr lang="pt-BR" dirty="0"/>
              <a:t>– Assiduidade</a:t>
            </a:r>
            <a:r>
              <a:rPr lang="pt-BR" dirty="0" smtClean="0"/>
              <a:t>;</a:t>
            </a:r>
          </a:p>
          <a:p>
            <a:r>
              <a:rPr lang="pt-BR" dirty="0" smtClean="0"/>
              <a:t> </a:t>
            </a:r>
            <a:r>
              <a:rPr lang="pt-BR" dirty="0"/>
              <a:t>II – Pontualidade; </a:t>
            </a:r>
            <a:endParaRPr lang="pt-BR" dirty="0" smtClean="0"/>
          </a:p>
          <a:p>
            <a:r>
              <a:rPr lang="pt-BR" dirty="0" smtClean="0"/>
              <a:t>III </a:t>
            </a:r>
            <a:r>
              <a:rPr lang="pt-BR" dirty="0"/>
              <a:t>– Elogios, desde que fundados em fatos funcionais comprováveis</a:t>
            </a:r>
            <a:r>
              <a:rPr lang="pt-BR" dirty="0" smtClean="0"/>
              <a:t>;</a:t>
            </a:r>
          </a:p>
          <a:p>
            <a:r>
              <a:rPr lang="pt-BR" dirty="0" smtClean="0"/>
              <a:t> </a:t>
            </a:r>
            <a:r>
              <a:rPr lang="pt-BR" dirty="0"/>
              <a:t>IV – Punições, desde que aplicadas de acordo com a legislação pertinente; </a:t>
            </a:r>
            <a:endParaRPr lang="pt-BR" dirty="0" smtClean="0"/>
          </a:p>
          <a:p>
            <a:r>
              <a:rPr lang="pt-BR" dirty="0" smtClean="0"/>
              <a:t>V </a:t>
            </a:r>
            <a:r>
              <a:rPr lang="pt-BR" dirty="0"/>
              <a:t>– Cursos de treinamento relacionados com as atribuições do cargos, cuja conclusão com aproveitamento seja comprovada por documento hábil</a:t>
            </a:r>
            <a:endParaRPr lang="pt-BR" b="1" dirty="0"/>
          </a:p>
        </p:txBody>
      </p:sp>
      <p:sp>
        <p:nvSpPr>
          <p:cNvPr id="4" name="Botão de ação: Som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8641724" y="3608301"/>
            <a:ext cx="501503" cy="672589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8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Para ser promovido por </a:t>
            </a:r>
            <a:r>
              <a:rPr lang="pt-BR" b="1" dirty="0" smtClean="0"/>
              <a:t>antiguidade</a:t>
            </a:r>
            <a:r>
              <a:rPr lang="pt-BR" dirty="0"/>
              <a:t>, o servidor deverá contar o interstício mínimo de 730 (setecentos e trinta) dias de efetivo exercício no padrão em que se encontre. </a:t>
            </a:r>
            <a:endParaRPr lang="pt-BR" dirty="0" smtClean="0"/>
          </a:p>
          <a:p>
            <a:r>
              <a:rPr lang="pt-BR" dirty="0" smtClean="0"/>
              <a:t>Artigo </a:t>
            </a:r>
            <a:r>
              <a:rPr lang="pt-BR" dirty="0"/>
              <a:t>16º - As promoções horizontais serão realizadas de acordo com a lista a que se refere o artigo 28, parágrafo 1º, desta lei, elaborada em janeiro de cada ano e da qual somente constarão os servidores que tiverem completado o interstício mínimo requerido até o último dia do mês imediatamente anterior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327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DA REINTEGRAÇÃO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Artigo 32º - A reintegração decorrerá de </a:t>
            </a:r>
            <a:r>
              <a:rPr lang="pt-BR" b="1" dirty="0">
                <a:solidFill>
                  <a:srgbClr val="FFFF00"/>
                </a:solidFill>
              </a:rPr>
              <a:t>decisão judicial ou administrativa, do funcionário no serviço público,</a:t>
            </a:r>
            <a:r>
              <a:rPr lang="pt-BR" dirty="0"/>
              <a:t> com ressarcimento dos vencimentos e vantagens ligadas ao cargo. </a:t>
            </a:r>
            <a:endParaRPr lang="pt-BR" dirty="0" smtClean="0"/>
          </a:p>
          <a:p>
            <a:r>
              <a:rPr lang="pt-BR" dirty="0" smtClean="0"/>
              <a:t>Artigo </a:t>
            </a:r>
            <a:r>
              <a:rPr lang="pt-BR" dirty="0"/>
              <a:t>33º - A </a:t>
            </a:r>
            <a:r>
              <a:rPr lang="pt-BR" b="1" dirty="0">
                <a:solidFill>
                  <a:srgbClr val="FFFF00"/>
                </a:solidFill>
              </a:rPr>
              <a:t>reintegração</a:t>
            </a:r>
            <a:r>
              <a:rPr lang="pt-BR" dirty="0"/>
              <a:t> será feita </a:t>
            </a:r>
            <a:r>
              <a:rPr lang="pt-BR" b="1" dirty="0">
                <a:solidFill>
                  <a:srgbClr val="FFFF00"/>
                </a:solidFill>
              </a:rPr>
              <a:t>no cargo anteriormente </a:t>
            </a:r>
            <a:r>
              <a:rPr lang="pt-BR" dirty="0"/>
              <a:t>ocupado, mesmo </a:t>
            </a:r>
            <a:r>
              <a:rPr lang="pt-BR" i="1" u="sng" dirty="0">
                <a:solidFill>
                  <a:srgbClr val="FFFF00"/>
                </a:solidFill>
              </a:rPr>
              <a:t>que extinto</a:t>
            </a:r>
            <a:r>
              <a:rPr lang="pt-BR" dirty="0"/>
              <a:t>, hipótese em que será restabelecido, se houver sido transformado, no cargo resultante da transformação. </a:t>
            </a:r>
            <a:endParaRPr lang="pt-BR" dirty="0" smtClean="0"/>
          </a:p>
          <a:p>
            <a:r>
              <a:rPr lang="pt-BR" dirty="0" smtClean="0"/>
              <a:t>Artigo </a:t>
            </a:r>
            <a:r>
              <a:rPr lang="pt-BR" dirty="0"/>
              <a:t>34º - Reintegrado o funcionário, aquele que lhe houver ocupado o lugar será destituído de plano ou será reconduzido ao cargo anteriormente ocupado, sem direito, em ambos os casos, a qualquer indenização. </a:t>
            </a:r>
            <a:endParaRPr lang="pt-BR" dirty="0" smtClean="0"/>
          </a:p>
          <a:p>
            <a:r>
              <a:rPr lang="pt-BR" dirty="0" smtClean="0"/>
              <a:t>Artigo </a:t>
            </a:r>
            <a:r>
              <a:rPr lang="pt-BR" dirty="0"/>
              <a:t>35º - O funcionário reintegrado </a:t>
            </a:r>
            <a:r>
              <a:rPr lang="pt-BR" u="sng" dirty="0">
                <a:solidFill>
                  <a:srgbClr val="FFFF00"/>
                </a:solidFill>
              </a:rPr>
              <a:t>será submetido à inspeção médica e aposentado quando julgado incapaz.</a:t>
            </a:r>
          </a:p>
        </p:txBody>
      </p:sp>
    </p:spTree>
    <p:extLst>
      <p:ext uri="{BB962C8B-B14F-4D97-AF65-F5344CB8AC3E}">
        <p14:creationId xmlns:p14="http://schemas.microsoft.com/office/powerpoint/2010/main" val="392988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DA REVERSÃO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Artigo 36º - Reversão é o </a:t>
            </a:r>
            <a:r>
              <a:rPr lang="pt-BR" b="1" dirty="0">
                <a:solidFill>
                  <a:srgbClr val="FFFF00"/>
                </a:solidFill>
              </a:rPr>
              <a:t>reingresso do aposentado </a:t>
            </a:r>
            <a:r>
              <a:rPr lang="pt-BR" dirty="0"/>
              <a:t>no serviço público municipal, após verificação em processo, de que não subsistem os motivos determinantes das aposentadoria e o retorno seja considerado de interesse da administração</a:t>
            </a:r>
            <a:r>
              <a:rPr lang="pt-BR" dirty="0" smtClean="0"/>
              <a:t>.</a:t>
            </a:r>
          </a:p>
          <a:p>
            <a:r>
              <a:rPr lang="pt-BR" dirty="0" smtClean="0"/>
              <a:t> </a:t>
            </a:r>
            <a:r>
              <a:rPr lang="pt-BR" dirty="0"/>
              <a:t>Artigo 37º- A reversão, que dependem sempre de </a:t>
            </a:r>
            <a:r>
              <a:rPr lang="pt-BR" b="1" dirty="0"/>
              <a:t>exame médico </a:t>
            </a:r>
            <a:r>
              <a:rPr lang="pt-BR" dirty="0"/>
              <a:t>e </a:t>
            </a:r>
            <a:r>
              <a:rPr lang="pt-BR" b="1" dirty="0"/>
              <a:t>existência da vaga</a:t>
            </a:r>
            <a:r>
              <a:rPr lang="pt-BR" dirty="0"/>
              <a:t>, far-se-á a </a:t>
            </a:r>
            <a:r>
              <a:rPr lang="pt-BR" b="1" dirty="0"/>
              <a:t>pedido</a:t>
            </a:r>
            <a:r>
              <a:rPr lang="pt-BR" dirty="0"/>
              <a:t> ou de </a:t>
            </a:r>
            <a:r>
              <a:rPr lang="pt-BR" b="1" dirty="0"/>
              <a:t>ofício. </a:t>
            </a:r>
            <a:endParaRPr lang="pt-BR" b="1" dirty="0" smtClean="0"/>
          </a:p>
          <a:p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Botão de ação: Som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7456867" y="4932609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64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DO APROVEITAMENTO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Artigo 41º - Aproveitamento é a </a:t>
            </a:r>
            <a:r>
              <a:rPr lang="pt-BR" b="1" dirty="0"/>
              <a:t>volta do funcionário em disponibilidade</a:t>
            </a:r>
            <a:r>
              <a:rPr lang="pt-BR" dirty="0"/>
              <a:t> ao exercício de cargo público. </a:t>
            </a:r>
            <a:endParaRPr lang="pt-BR" dirty="0" smtClean="0"/>
          </a:p>
          <a:p>
            <a:r>
              <a:rPr lang="pt-BR" dirty="0" smtClean="0"/>
              <a:t>Artigo </a:t>
            </a:r>
            <a:r>
              <a:rPr lang="pt-BR" dirty="0"/>
              <a:t>42º - Também poderá ocorrer o </a:t>
            </a:r>
            <a:r>
              <a:rPr lang="pt-BR" b="1" dirty="0">
                <a:solidFill>
                  <a:srgbClr val="FFFF00"/>
                </a:solidFill>
              </a:rPr>
              <a:t>aproveitamento compulsório</a:t>
            </a:r>
            <a:r>
              <a:rPr lang="pt-BR" dirty="0"/>
              <a:t>, a juízo e no interesse da administração, dos funcionários estáveis, </a:t>
            </a:r>
            <a:r>
              <a:rPr lang="pt-BR" b="1" dirty="0">
                <a:solidFill>
                  <a:srgbClr val="FFFF00"/>
                </a:solidFill>
              </a:rPr>
              <a:t>ocupantes de cargos extintos</a:t>
            </a:r>
            <a:r>
              <a:rPr lang="pt-BR" dirty="0"/>
              <a:t>, em </a:t>
            </a:r>
            <a:r>
              <a:rPr lang="pt-BR" b="1" dirty="0">
                <a:solidFill>
                  <a:srgbClr val="FFFF00"/>
                </a:solidFill>
              </a:rPr>
              <a:t>outros cargos compatíveis </a:t>
            </a:r>
            <a:r>
              <a:rPr lang="pt-BR" dirty="0"/>
              <a:t>com sua capacidade funcional, </a:t>
            </a:r>
            <a:r>
              <a:rPr lang="pt-BR" b="1" dirty="0">
                <a:solidFill>
                  <a:srgbClr val="FFFF00"/>
                </a:solidFill>
              </a:rPr>
              <a:t>mantido o vencimento do cargo </a:t>
            </a:r>
            <a:r>
              <a:rPr lang="pt-BR" b="1" dirty="0" smtClean="0">
                <a:solidFill>
                  <a:srgbClr val="FFFF00"/>
                </a:solidFill>
              </a:rPr>
              <a:t>anterior</a:t>
            </a:r>
          </a:p>
          <a:p>
            <a:r>
              <a:rPr lang="pt-BR" b="1" dirty="0" err="1" smtClean="0">
                <a:solidFill>
                  <a:srgbClr val="FFFF00"/>
                </a:solidFill>
              </a:rPr>
              <a:t>obs</a:t>
            </a:r>
            <a:r>
              <a:rPr lang="pt-BR" b="1" dirty="0">
                <a:solidFill>
                  <a:srgbClr val="FFFF00"/>
                </a:solidFill>
              </a:rPr>
              <a:t> </a:t>
            </a:r>
            <a:r>
              <a:rPr lang="pt-BR" b="1" dirty="0" smtClean="0">
                <a:solidFill>
                  <a:srgbClr val="FFFF00"/>
                </a:solidFill>
              </a:rPr>
              <a:t>-</a:t>
            </a:r>
            <a:r>
              <a:rPr lang="pt-BR" dirty="0"/>
              <a:t> </a:t>
            </a:r>
            <a:r>
              <a:rPr lang="pt-BR" sz="1600" dirty="0"/>
              <a:t>No âmbito administrativo, usa-se o termo </a:t>
            </a:r>
            <a:r>
              <a:rPr lang="pt-BR" sz="1600" b="1" dirty="0"/>
              <a:t>disponibilidade</a:t>
            </a:r>
            <a:r>
              <a:rPr lang="pt-BR" sz="1600" dirty="0"/>
              <a:t> para indicar a condição do </a:t>
            </a:r>
            <a:r>
              <a:rPr lang="pt-BR" sz="1600" b="1" dirty="0"/>
              <a:t>funcionário</a:t>
            </a:r>
            <a:r>
              <a:rPr lang="pt-BR" sz="1600" dirty="0"/>
              <a:t> público (ou militar) que está afastado de suas funções, mas que continua a usufruir dos direitos do cargo, podendo ser chamado para voltar a executar as suas atividades a qualquer momento</a:t>
            </a:r>
            <a:endParaRPr lang="pt-BR" sz="1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60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Cont....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/>
              <a:t>Artigo 43º - (Texto original) Os funcionários em disponibilidade poderão ser aproveitados no preenchimento de vagas que se verificarem nos quadros do funcionalismo</a:t>
            </a:r>
            <a:r>
              <a:rPr lang="pt-BR" dirty="0" smtClean="0"/>
              <a:t>.</a:t>
            </a:r>
          </a:p>
          <a:p>
            <a:r>
              <a:rPr lang="pt-BR" dirty="0" smtClean="0"/>
              <a:t> </a:t>
            </a:r>
            <a:r>
              <a:rPr lang="pt-BR" dirty="0"/>
              <a:t>§ 1º - (Texto original) O aproveitamento dar-se-á em cargo equivalente, por sua natureza e vencimento, ao que o funcionário ocupava quando posto em disponibilidade. </a:t>
            </a:r>
            <a:endParaRPr lang="pt-BR" dirty="0" smtClean="0"/>
          </a:p>
          <a:p>
            <a:r>
              <a:rPr lang="pt-BR" dirty="0" smtClean="0"/>
              <a:t>§ </a:t>
            </a:r>
            <a:r>
              <a:rPr lang="pt-BR" dirty="0"/>
              <a:t>2º - (Texto original) O aproveitamento dependerá sempre de inspeção médica que comprove a capacidade para o exercício do cargo. </a:t>
            </a:r>
            <a:endParaRPr lang="pt-BR" dirty="0" smtClean="0"/>
          </a:p>
          <a:p>
            <a:r>
              <a:rPr lang="pt-BR" smtClean="0"/>
              <a:t>§ </a:t>
            </a:r>
            <a:r>
              <a:rPr lang="pt-BR" dirty="0"/>
              <a:t>3º - (Texto original) Se, dentro dos prazos legais, o funcionário devidamente notificado por escrito, não tomar posse e não entrar no exercício do cargo em que houver sido aproveitado, será tornado sem efeito o aproveitamento e cassada a disponibilidade, com a perda de todos os direitos de sua anterior </a:t>
            </a:r>
            <a:r>
              <a:rPr lang="pt-BR"/>
              <a:t>situação</a:t>
            </a:r>
            <a:r>
              <a:rPr lang="pt-BR" smtClean="0"/>
              <a:t>.</a:t>
            </a:r>
          </a:p>
          <a:p>
            <a:r>
              <a:rPr lang="pt-BR" smtClean="0"/>
              <a:t> </a:t>
            </a:r>
            <a:r>
              <a:rPr lang="pt-BR" dirty="0"/>
              <a:t>§ 4º - (Texto original) Será aposentado o funcionário em disponibilidade quem em inspeção médica, for julgado incapaz, ressalvada a readaptação</a:t>
            </a:r>
          </a:p>
        </p:txBody>
      </p:sp>
    </p:spTree>
    <p:extLst>
      <p:ext uri="{BB962C8B-B14F-4D97-AF65-F5344CB8AC3E}">
        <p14:creationId xmlns:p14="http://schemas.microsoft.com/office/powerpoint/2010/main" val="250308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200</TotalTime>
  <Words>1828</Words>
  <Application>Microsoft Office PowerPoint</Application>
  <PresentationFormat>Widescreen</PresentationFormat>
  <Paragraphs>88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Íon</vt:lpstr>
      <vt:lpstr>Estatuto do servidor público de SJM</vt:lpstr>
      <vt:lpstr>DISPOSIÇÕES PRELIMINARES </vt:lpstr>
      <vt:lpstr>Cont...</vt:lpstr>
      <vt:lpstr>DO PROVIMENTO, POSSE E VACÂNCIA DOS CARGOS PÚBLICOS  (O que mais cai em concurso)</vt:lpstr>
      <vt:lpstr>Artigo 11º - Os cargos públicos municipais serão providos por: </vt:lpstr>
      <vt:lpstr>Art 12</vt:lpstr>
      <vt:lpstr>Art 12</vt:lpstr>
      <vt:lpstr>Artigo 14º</vt:lpstr>
      <vt:lpstr>DA NOMEAÇÃO </vt:lpstr>
      <vt:lpstr>DO ESTÁGIO PROBATÓRIO</vt:lpstr>
      <vt:lpstr>Artigo 17º-</vt:lpstr>
      <vt:lpstr>Promoção</vt:lpstr>
      <vt:lpstr>Promoção horizontal</vt:lpstr>
      <vt:lpstr>Apresentação do PowerPoint</vt:lpstr>
      <vt:lpstr>DA REINTEGRAÇÃO</vt:lpstr>
      <vt:lpstr>DA REVERSÃO</vt:lpstr>
      <vt:lpstr>DO APROVEITAMENTO</vt:lpstr>
      <vt:lpstr>Cont....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Estatuto do servidor público de SJM</dc:title>
  <dc:creator>Vinicius</dc:creator>
  <cp:lastModifiedBy>Vinicius</cp:lastModifiedBy>
  <cp:revision>17</cp:revision>
  <dcterms:created xsi:type="dcterms:W3CDTF">2023-03-20T22:14:08Z</dcterms:created>
  <dcterms:modified xsi:type="dcterms:W3CDTF">2023-04-19T15:09:02Z</dcterms:modified>
</cp:coreProperties>
</file>